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y="5143500" cx="9144000"/>
  <p:notesSz cx="6858000" cy="9144000"/>
  <p:embeddedFontLst>
    <p:embeddedFont>
      <p:font typeface="Lora"/>
      <p:regular r:id="rId19"/>
      <p:bold r:id="rId20"/>
      <p:italic r:id="rId21"/>
      <p:boldItalic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font" Target="fonts/Lora-bold.fntdata"/><Relationship Id="rId11" Type="http://schemas.openxmlformats.org/officeDocument/2006/relationships/slide" Target="slides/slide7.xml"/><Relationship Id="rId22" Type="http://schemas.openxmlformats.org/officeDocument/2006/relationships/font" Target="fonts/Lora-boldItalic.fntdata"/><Relationship Id="rId10" Type="http://schemas.openxmlformats.org/officeDocument/2006/relationships/slide" Target="slides/slide6.xml"/><Relationship Id="rId21" Type="http://schemas.openxmlformats.org/officeDocument/2006/relationships/font" Target="fonts/Lora-italic.fntdata"/><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font" Target="fonts/Lora-regular.fntdata"/><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 name="Shape 118"/>
        <p:cNvGrpSpPr/>
        <p:nvPr/>
      </p:nvGrpSpPr>
      <p:grpSpPr>
        <a:xfrm>
          <a:off x="0" y="0"/>
          <a:ext cx="0" cy="0"/>
          <a:chOff x="0" y="0"/>
          <a:chExt cx="0" cy="0"/>
        </a:xfrm>
      </p:grpSpPr>
      <p:sp>
        <p:nvSpPr>
          <p:cNvPr id="119" name="Google Shape;119;g4eca95fc98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4eca95fc98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g4eca95fc98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4eca95fc98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g4eca95fc98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4eca95fc98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g4eca95fc98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4eca95fc98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g4eca95fc98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4eca95fc98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Google Shape;57;g4eca95fc98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4eca95fc98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Google Shape;64;g4eca95fc98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4eca95fc98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 name="Shape 76"/>
        <p:cNvGrpSpPr/>
        <p:nvPr/>
      </p:nvGrpSpPr>
      <p:grpSpPr>
        <a:xfrm>
          <a:off x="0" y="0"/>
          <a:ext cx="0" cy="0"/>
          <a:chOff x="0" y="0"/>
          <a:chExt cx="0" cy="0"/>
        </a:xfrm>
      </p:grpSpPr>
      <p:sp>
        <p:nvSpPr>
          <p:cNvPr id="77" name="Google Shape;77;g4eca95fc98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4eca95fc98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 name="Shape 83"/>
        <p:cNvGrpSpPr/>
        <p:nvPr/>
      </p:nvGrpSpPr>
      <p:grpSpPr>
        <a:xfrm>
          <a:off x="0" y="0"/>
          <a:ext cx="0" cy="0"/>
          <a:chOff x="0" y="0"/>
          <a:chExt cx="0" cy="0"/>
        </a:xfrm>
      </p:grpSpPr>
      <p:sp>
        <p:nvSpPr>
          <p:cNvPr id="84" name="Google Shape;84;g4eca95fc98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4eca95fc98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Google Shape;91;g4eca95fc98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4eca95fc98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g4eca95fc98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4eca95fc98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 name="Shape 103"/>
        <p:cNvGrpSpPr/>
        <p:nvPr/>
      </p:nvGrpSpPr>
      <p:grpSpPr>
        <a:xfrm>
          <a:off x="0" y="0"/>
          <a:ext cx="0" cy="0"/>
          <a:chOff x="0" y="0"/>
          <a:chExt cx="0" cy="0"/>
        </a:xfrm>
      </p:grpSpPr>
      <p:sp>
        <p:nvSpPr>
          <p:cNvPr id="104" name="Google Shape;104;g4eca95fc98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4eca95fc98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g4eca95fc98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4eca95fc98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4E4E4E"/>
                </a:solidFill>
                <a:highlight>
                  <a:srgbClr val="FFFFFF"/>
                </a:highlight>
                <a:latin typeface="Calibri"/>
                <a:ea typeface="Calibri"/>
                <a:cs typeface="Calibri"/>
                <a:sym typeface="Calibri"/>
              </a:rPr>
              <a:t>In his current show at Gagosian Gallery, Koons invites the viewer to engage with the Masters of the past: reproductions of Titian, Van Gogh, Manet and others. Each painting has a blue glass gazing ball in front of it, sitting on a painted aluminum shelf. For centuries, gazing balls have been used to decorate gardens. Mystical powers have been attributed to them. In this show, the gazing ball allows the viewer to interact with the paintings, and vice versa: forming the connection between the past and the present.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art21.org/watch/art-in-the-twenty-first-century/s5/jeff-koons-in-fantasy-segment/"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8.jpg"/><Relationship Id="rId5" Type="http://schemas.openxmlformats.org/officeDocument/2006/relationships/image" Target="../media/image9.jpg"/><Relationship Id="rId6" Type="http://schemas.openxmlformats.org/officeDocument/2006/relationships/image" Target="../media/image17.png"/><Relationship Id="rId7"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Google Shape;54;p13"/>
          <p:cNvSpPr txBox="1"/>
          <p:nvPr>
            <p:ph idx="1" type="subTitle"/>
          </p:nvPr>
        </p:nvSpPr>
        <p:spPr>
          <a:xfrm>
            <a:off x="7626450" y="1217650"/>
            <a:ext cx="13584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Lora"/>
                <a:ea typeface="Lora"/>
                <a:cs typeface="Lora"/>
                <a:sym typeface="Lora"/>
              </a:rPr>
              <a:t>Jeff Koons</a:t>
            </a:r>
            <a:endParaRPr>
              <a:latin typeface="Lora"/>
              <a:ea typeface="Lora"/>
              <a:cs typeface="Lora"/>
              <a:sym typeface="Lora"/>
            </a:endParaRPr>
          </a:p>
          <a:p>
            <a:pPr indent="0" lvl="0" marL="0" rtl="0" algn="ctr">
              <a:spcBef>
                <a:spcPts val="0"/>
              </a:spcBef>
              <a:spcAft>
                <a:spcPts val="0"/>
              </a:spcAft>
              <a:buNone/>
            </a:pPr>
            <a:r>
              <a:t/>
            </a:r>
            <a:endParaRPr>
              <a:latin typeface="Lora"/>
              <a:ea typeface="Lora"/>
              <a:cs typeface="Lora"/>
              <a:sym typeface="Lora"/>
            </a:endParaRPr>
          </a:p>
          <a:p>
            <a:pPr indent="0" lvl="0" marL="0" rtl="0" algn="ctr">
              <a:spcBef>
                <a:spcPts val="0"/>
              </a:spcBef>
              <a:spcAft>
                <a:spcPts val="0"/>
              </a:spcAft>
              <a:buNone/>
            </a:pPr>
            <a:r>
              <a:rPr lang="en" sz="1800">
                <a:latin typeface="Lora"/>
                <a:ea typeface="Lora"/>
                <a:cs typeface="Lora"/>
                <a:sym typeface="Lora"/>
              </a:rPr>
              <a:t>Balloon Dog (Orange)</a:t>
            </a:r>
            <a:endParaRPr sz="1800">
              <a:latin typeface="Lora"/>
              <a:ea typeface="Lora"/>
              <a:cs typeface="Lora"/>
              <a:sym typeface="Lora"/>
            </a:endParaRPr>
          </a:p>
          <a:p>
            <a:pPr indent="0" lvl="0" marL="0" rtl="0" algn="ctr">
              <a:spcBef>
                <a:spcPts val="0"/>
              </a:spcBef>
              <a:spcAft>
                <a:spcPts val="0"/>
              </a:spcAft>
              <a:buNone/>
            </a:pPr>
            <a:r>
              <a:t/>
            </a:r>
            <a:endParaRPr sz="1800">
              <a:latin typeface="Lora"/>
              <a:ea typeface="Lora"/>
              <a:cs typeface="Lora"/>
              <a:sym typeface="Lora"/>
            </a:endParaRPr>
          </a:p>
          <a:p>
            <a:pPr indent="0" lvl="0" marL="0" rtl="0" algn="ctr">
              <a:spcBef>
                <a:spcPts val="0"/>
              </a:spcBef>
              <a:spcAft>
                <a:spcPts val="0"/>
              </a:spcAft>
              <a:buNone/>
            </a:pPr>
            <a:r>
              <a:rPr lang="en" sz="1100">
                <a:latin typeface="Lora"/>
                <a:ea typeface="Lora"/>
                <a:cs typeface="Lora"/>
                <a:sym typeface="Lora"/>
              </a:rPr>
              <a:t>Stainless Steel</a:t>
            </a:r>
            <a:endParaRPr sz="1100">
              <a:latin typeface="Lora"/>
              <a:ea typeface="Lora"/>
              <a:cs typeface="Lora"/>
              <a:sym typeface="Lora"/>
            </a:endParaRPr>
          </a:p>
        </p:txBody>
      </p:sp>
      <p:pic>
        <p:nvPicPr>
          <p:cNvPr id="55" name="Google Shape;55;p13"/>
          <p:cNvPicPr preferRelativeResize="0"/>
          <p:nvPr/>
        </p:nvPicPr>
        <p:blipFill>
          <a:blip r:embed="rId3">
            <a:alphaModFix/>
          </a:blip>
          <a:stretch>
            <a:fillRect/>
          </a:stretch>
        </p:blipFill>
        <p:spPr>
          <a:xfrm>
            <a:off x="101700" y="114300"/>
            <a:ext cx="7372350" cy="49149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 name="Shape 121"/>
        <p:cNvGrpSpPr/>
        <p:nvPr/>
      </p:nvGrpSpPr>
      <p:grpSpPr>
        <a:xfrm>
          <a:off x="0" y="0"/>
          <a:ext cx="0" cy="0"/>
          <a:chOff x="0" y="0"/>
          <a:chExt cx="0" cy="0"/>
        </a:xfrm>
      </p:grpSpPr>
      <p:sp>
        <p:nvSpPr>
          <p:cNvPr id="122" name="Google Shape;122;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2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24" name="Google Shape;124;p22"/>
          <p:cNvPicPr preferRelativeResize="0"/>
          <p:nvPr/>
        </p:nvPicPr>
        <p:blipFill>
          <a:blip r:embed="rId3">
            <a:alphaModFix/>
          </a:blip>
          <a:stretch>
            <a:fillRect/>
          </a:stretch>
        </p:blipFill>
        <p:spPr>
          <a:xfrm>
            <a:off x="1096662" y="0"/>
            <a:ext cx="6950675" cy="51434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Google Shape;129;p23"/>
          <p:cNvSpPr txBox="1"/>
          <p:nvPr>
            <p:ph idx="1" type="body"/>
          </p:nvPr>
        </p:nvSpPr>
        <p:spPr>
          <a:xfrm>
            <a:off x="311700" y="28392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9:45</a:t>
            </a:r>
            <a:endParaRPr/>
          </a:p>
          <a:p>
            <a:pPr indent="0" lvl="0" marL="0" rtl="0" algn="l">
              <a:spcBef>
                <a:spcPts val="1600"/>
              </a:spcBef>
              <a:spcAft>
                <a:spcPts val="0"/>
              </a:spcAft>
              <a:buNone/>
            </a:pPr>
            <a:r>
              <a:rPr lang="en" u="sng">
                <a:solidFill>
                  <a:schemeClr val="hlink"/>
                </a:solidFill>
                <a:hlinkClick r:id="rId3"/>
              </a:rPr>
              <a:t>https://art21.org/watch/art-in-the-twenty-first-century/s5/jeff-koons-in-fantasy-segment/</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Google Shape;134;p24"/>
          <p:cNvSpPr txBox="1"/>
          <p:nvPr>
            <p:ph idx="1" type="body"/>
          </p:nvPr>
        </p:nvSpPr>
        <p:spPr>
          <a:xfrm>
            <a:off x="189975" y="196538"/>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Puppy</a:t>
            </a:r>
            <a:endParaRPr/>
          </a:p>
          <a:p>
            <a:pPr indent="0" lvl="0" marL="0" rtl="0" algn="l">
              <a:spcBef>
                <a:spcPts val="1600"/>
              </a:spcBef>
              <a:spcAft>
                <a:spcPts val="0"/>
              </a:spcAft>
              <a:buNone/>
            </a:pPr>
            <a:r>
              <a:rPr lang="en"/>
              <a:t>1992</a:t>
            </a:r>
            <a:endParaRPr/>
          </a:p>
          <a:p>
            <a:pPr indent="0" lvl="0" marL="0" rtl="0" algn="l">
              <a:spcBef>
                <a:spcPts val="1600"/>
              </a:spcBef>
              <a:spcAft>
                <a:spcPts val="1600"/>
              </a:spcAft>
              <a:buNone/>
            </a:pPr>
            <a:r>
              <a:t/>
            </a:r>
            <a:endParaRPr/>
          </a:p>
        </p:txBody>
      </p:sp>
      <p:pic>
        <p:nvPicPr>
          <p:cNvPr id="135" name="Google Shape;135;p24"/>
          <p:cNvPicPr preferRelativeResize="0"/>
          <p:nvPr/>
        </p:nvPicPr>
        <p:blipFill>
          <a:blip r:embed="rId3">
            <a:alphaModFix/>
          </a:blip>
          <a:stretch>
            <a:fillRect/>
          </a:stretch>
        </p:blipFill>
        <p:spPr>
          <a:xfrm>
            <a:off x="3381920" y="445025"/>
            <a:ext cx="5450380" cy="4125776"/>
          </a:xfrm>
          <a:prstGeom prst="rect">
            <a:avLst/>
          </a:prstGeom>
          <a:noFill/>
          <a:ln>
            <a:noFill/>
          </a:ln>
        </p:spPr>
      </p:pic>
      <p:pic>
        <p:nvPicPr>
          <p:cNvPr id="136" name="Google Shape;136;p24"/>
          <p:cNvPicPr preferRelativeResize="0"/>
          <p:nvPr/>
        </p:nvPicPr>
        <p:blipFill>
          <a:blip r:embed="rId4">
            <a:alphaModFix/>
          </a:blip>
          <a:stretch>
            <a:fillRect/>
          </a:stretch>
        </p:blipFill>
        <p:spPr>
          <a:xfrm>
            <a:off x="189975" y="1865800"/>
            <a:ext cx="3606676" cy="27050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sp>
        <p:nvSpPr>
          <p:cNvPr id="141" name="Google Shape;141;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Lifeboat 1985</a:t>
            </a:r>
            <a:endParaRPr/>
          </a:p>
          <a:p>
            <a:pPr indent="0" lvl="0" marL="0" rtl="0" algn="l">
              <a:spcBef>
                <a:spcPts val="1600"/>
              </a:spcBef>
              <a:spcAft>
                <a:spcPts val="1600"/>
              </a:spcAft>
              <a:buNone/>
            </a:pPr>
            <a:r>
              <a:rPr lang="en"/>
              <a:t>Bronze</a:t>
            </a:r>
            <a:endParaRPr/>
          </a:p>
        </p:txBody>
      </p:sp>
      <p:pic>
        <p:nvPicPr>
          <p:cNvPr id="143" name="Google Shape;143;p25"/>
          <p:cNvPicPr preferRelativeResize="0"/>
          <p:nvPr/>
        </p:nvPicPr>
        <p:blipFill>
          <a:blip r:embed="rId3">
            <a:alphaModFix/>
          </a:blip>
          <a:stretch>
            <a:fillRect/>
          </a:stretch>
        </p:blipFill>
        <p:spPr>
          <a:xfrm>
            <a:off x="2384500" y="269012"/>
            <a:ext cx="5951149" cy="46054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sp>
        <p:nvSpPr>
          <p:cNvPr id="148" name="Google Shape;148;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6"/>
          <p:cNvSpPr txBox="1"/>
          <p:nvPr>
            <p:ph idx="1" type="body"/>
          </p:nvPr>
        </p:nvSpPr>
        <p:spPr>
          <a:xfrm>
            <a:off x="311700" y="1152475"/>
            <a:ext cx="23622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Michael Jackson and Bubbles</a:t>
            </a:r>
            <a:endParaRPr/>
          </a:p>
          <a:p>
            <a:pPr indent="0" lvl="0" marL="0" rtl="0" algn="l">
              <a:spcBef>
                <a:spcPts val="1600"/>
              </a:spcBef>
              <a:spcAft>
                <a:spcPts val="1600"/>
              </a:spcAft>
              <a:buNone/>
            </a:pPr>
            <a:r>
              <a:rPr lang="en"/>
              <a:t>1988</a:t>
            </a:r>
            <a:endParaRPr/>
          </a:p>
        </p:txBody>
      </p:sp>
      <p:pic>
        <p:nvPicPr>
          <p:cNvPr id="150" name="Google Shape;150;p26"/>
          <p:cNvPicPr preferRelativeResize="0"/>
          <p:nvPr/>
        </p:nvPicPr>
        <p:blipFill>
          <a:blip r:embed="rId3">
            <a:alphaModFix/>
          </a:blip>
          <a:stretch>
            <a:fillRect/>
          </a:stretch>
        </p:blipFill>
        <p:spPr>
          <a:xfrm>
            <a:off x="3124649" y="445025"/>
            <a:ext cx="5939825" cy="43754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 name="Shape 59"/>
        <p:cNvGrpSpPr/>
        <p:nvPr/>
      </p:nvGrpSpPr>
      <p:grpSpPr>
        <a:xfrm>
          <a:off x="0" y="0"/>
          <a:ext cx="0" cy="0"/>
          <a:chOff x="0" y="0"/>
          <a:chExt cx="0" cy="0"/>
        </a:xfrm>
      </p:grpSpPr>
      <p:sp>
        <p:nvSpPr>
          <p:cNvPr id="60" name="Google Shape;60;p14"/>
          <p:cNvSpPr txBox="1"/>
          <p:nvPr>
            <p:ph idx="1" type="subTitle"/>
          </p:nvPr>
        </p:nvSpPr>
        <p:spPr>
          <a:xfrm>
            <a:off x="311700" y="385700"/>
            <a:ext cx="4823400" cy="3240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000">
                <a:latin typeface="Lora"/>
                <a:ea typeface="Lora"/>
                <a:cs typeface="Lora"/>
                <a:sym typeface="Lora"/>
              </a:rPr>
              <a:t>Jeff Koons</a:t>
            </a:r>
            <a:endParaRPr sz="3000">
              <a:latin typeface="Lora"/>
              <a:ea typeface="Lora"/>
              <a:cs typeface="Lora"/>
              <a:sym typeface="Lora"/>
            </a:endParaRPr>
          </a:p>
          <a:p>
            <a:pPr indent="0" lvl="0" marL="0" rtl="0" algn="ctr">
              <a:spcBef>
                <a:spcPts val="0"/>
              </a:spcBef>
              <a:spcAft>
                <a:spcPts val="0"/>
              </a:spcAft>
              <a:buNone/>
            </a:pPr>
            <a:r>
              <a:t/>
            </a:r>
            <a:endParaRPr>
              <a:latin typeface="Lora"/>
              <a:ea typeface="Lora"/>
              <a:cs typeface="Lora"/>
              <a:sym typeface="Lora"/>
            </a:endParaRPr>
          </a:p>
          <a:p>
            <a:pPr indent="0" lvl="0" marL="0" rtl="0" algn="ctr">
              <a:spcBef>
                <a:spcPts val="0"/>
              </a:spcBef>
              <a:spcAft>
                <a:spcPts val="0"/>
              </a:spcAft>
              <a:buNone/>
            </a:pPr>
            <a:r>
              <a:rPr lang="en">
                <a:latin typeface="Lora"/>
                <a:ea typeface="Lora"/>
                <a:cs typeface="Lora"/>
                <a:sym typeface="Lora"/>
              </a:rPr>
              <a:t>Inspired by items not typically considered fine art</a:t>
            </a:r>
            <a:endParaRPr>
              <a:latin typeface="Lora"/>
              <a:ea typeface="Lora"/>
              <a:cs typeface="Lora"/>
              <a:sym typeface="Lora"/>
            </a:endParaRPr>
          </a:p>
          <a:p>
            <a:pPr indent="0" lvl="0" marL="0" rtl="0" algn="ctr">
              <a:spcBef>
                <a:spcPts val="0"/>
              </a:spcBef>
              <a:spcAft>
                <a:spcPts val="0"/>
              </a:spcAft>
              <a:buNone/>
            </a:pPr>
            <a:r>
              <a:t/>
            </a:r>
            <a:endParaRPr>
              <a:latin typeface="Lora"/>
              <a:ea typeface="Lora"/>
              <a:cs typeface="Lora"/>
              <a:sym typeface="Lora"/>
            </a:endParaRPr>
          </a:p>
          <a:p>
            <a:pPr indent="0" lvl="0" marL="0" rtl="0" algn="ctr">
              <a:spcBef>
                <a:spcPts val="0"/>
              </a:spcBef>
              <a:spcAft>
                <a:spcPts val="0"/>
              </a:spcAft>
              <a:buNone/>
            </a:pPr>
            <a:r>
              <a:rPr lang="en">
                <a:latin typeface="Lora"/>
                <a:ea typeface="Lora"/>
                <a:cs typeface="Lora"/>
                <a:sym typeface="Lora"/>
              </a:rPr>
              <a:t>Controversial and polarizing artist </a:t>
            </a:r>
            <a:endParaRPr>
              <a:latin typeface="Lora"/>
              <a:ea typeface="Lora"/>
              <a:cs typeface="Lora"/>
              <a:sym typeface="Lora"/>
            </a:endParaRPr>
          </a:p>
          <a:p>
            <a:pPr indent="0" lvl="0" marL="0" rtl="0" algn="ctr">
              <a:spcBef>
                <a:spcPts val="0"/>
              </a:spcBef>
              <a:spcAft>
                <a:spcPts val="0"/>
              </a:spcAft>
              <a:buNone/>
            </a:pPr>
            <a:r>
              <a:t/>
            </a:r>
            <a:endParaRPr>
              <a:latin typeface="Lora"/>
              <a:ea typeface="Lora"/>
              <a:cs typeface="Lora"/>
              <a:sym typeface="Lora"/>
            </a:endParaRPr>
          </a:p>
          <a:p>
            <a:pPr indent="0" lvl="0" marL="0" rtl="0" algn="ctr">
              <a:spcBef>
                <a:spcPts val="0"/>
              </a:spcBef>
              <a:spcAft>
                <a:spcPts val="0"/>
              </a:spcAft>
              <a:buNone/>
            </a:pPr>
            <a:r>
              <a:rPr lang="en">
                <a:latin typeface="Lora"/>
                <a:ea typeface="Lora"/>
                <a:cs typeface="Lora"/>
                <a:sym typeface="Lora"/>
              </a:rPr>
              <a:t>Sold Balloon Dog (Orange) for 58.4$ million</a:t>
            </a:r>
            <a:endParaRPr>
              <a:latin typeface="Lora"/>
              <a:ea typeface="Lora"/>
              <a:cs typeface="Lora"/>
              <a:sym typeface="Lora"/>
            </a:endParaRPr>
          </a:p>
        </p:txBody>
      </p:sp>
      <p:pic>
        <p:nvPicPr>
          <p:cNvPr id="61" name="Google Shape;61;p14"/>
          <p:cNvPicPr preferRelativeResize="0"/>
          <p:nvPr/>
        </p:nvPicPr>
        <p:blipFill>
          <a:blip r:embed="rId3">
            <a:alphaModFix/>
          </a:blip>
          <a:stretch>
            <a:fillRect/>
          </a:stretch>
        </p:blipFill>
        <p:spPr>
          <a:xfrm>
            <a:off x="5627077" y="898288"/>
            <a:ext cx="3033525" cy="3241025"/>
          </a:xfrm>
          <a:prstGeom prst="rect">
            <a:avLst/>
          </a:prstGeom>
          <a:noFill/>
          <a:ln>
            <a:noFill/>
          </a:ln>
        </p:spPr>
      </p:pic>
      <p:sp>
        <p:nvSpPr>
          <p:cNvPr id="62" name="Google Shape;62;p14"/>
          <p:cNvSpPr txBox="1"/>
          <p:nvPr/>
        </p:nvSpPr>
        <p:spPr>
          <a:xfrm>
            <a:off x="5629550" y="4254325"/>
            <a:ext cx="3088200" cy="37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            “The Evil Genius”</a:t>
            </a:r>
            <a:endParaRPr/>
          </a:p>
          <a:p>
            <a:pPr indent="0" lvl="0" marL="914400" rtl="0" algn="l">
              <a:spcBef>
                <a:spcPts val="0"/>
              </a:spcBef>
              <a:spcAft>
                <a:spcPts val="0"/>
              </a:spcAft>
              <a:buNone/>
            </a:pPr>
            <a:r>
              <a:rPr lang="en"/>
              <a:t>-</a:t>
            </a:r>
            <a:r>
              <a:rPr lang="en" sz="800"/>
              <a:t>Brian Christensen</a:t>
            </a:r>
            <a:endParaRPr sz="8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 name="Shape 66"/>
        <p:cNvGrpSpPr/>
        <p:nvPr/>
      </p:nvGrpSpPr>
      <p:grpSpPr>
        <a:xfrm>
          <a:off x="0" y="0"/>
          <a:ext cx="0" cy="0"/>
          <a:chOff x="0" y="0"/>
          <a:chExt cx="0" cy="0"/>
        </a:xfrm>
      </p:grpSpPr>
      <p:sp>
        <p:nvSpPr>
          <p:cNvPr id="67" name="Google Shape;67;p15"/>
          <p:cNvSpPr txBox="1"/>
          <p:nvPr>
            <p:ph type="ctrTitle"/>
          </p:nvPr>
        </p:nvSpPr>
        <p:spPr>
          <a:xfrm>
            <a:off x="5750" y="3404800"/>
            <a:ext cx="8520600" cy="1796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400">
                <a:solidFill>
                  <a:srgbClr val="222222"/>
                </a:solidFill>
                <a:highlight>
                  <a:srgbClr val="FFFFFF"/>
                </a:highlight>
                <a:latin typeface="Lora"/>
                <a:ea typeface="Lora"/>
                <a:cs typeface="Lora"/>
                <a:sym typeface="Lora"/>
              </a:rPr>
              <a:t>Kitsch (/kɪtʃ/ </a:t>
            </a:r>
            <a:r>
              <a:rPr b="1" lang="en" sz="2400">
                <a:solidFill>
                  <a:srgbClr val="222222"/>
                </a:solidFill>
                <a:latin typeface="Lora"/>
                <a:ea typeface="Lora"/>
                <a:cs typeface="Lora"/>
                <a:sym typeface="Lora"/>
              </a:rPr>
              <a:t>KITCH</a:t>
            </a:r>
            <a:r>
              <a:rPr lang="en" sz="2400">
                <a:solidFill>
                  <a:srgbClr val="222222"/>
                </a:solidFill>
                <a:highlight>
                  <a:srgbClr val="FFFFFF"/>
                </a:highlight>
                <a:latin typeface="Lora"/>
                <a:ea typeface="Lora"/>
                <a:cs typeface="Lora"/>
                <a:sym typeface="Lora"/>
              </a:rPr>
              <a:t>; loanword from German), also called cheesiness or tackiness, is art or other objects that, generally speaking, appeal to popular rather than "high art" tastes.</a:t>
            </a:r>
            <a:endParaRPr sz="2400">
              <a:latin typeface="Lora"/>
              <a:ea typeface="Lora"/>
              <a:cs typeface="Lora"/>
              <a:sym typeface="Lora"/>
            </a:endParaRPr>
          </a:p>
        </p:txBody>
      </p:sp>
      <p:pic>
        <p:nvPicPr>
          <p:cNvPr id="68" name="Google Shape;68;p15"/>
          <p:cNvPicPr preferRelativeResize="0"/>
          <p:nvPr/>
        </p:nvPicPr>
        <p:blipFill>
          <a:blip r:embed="rId3">
            <a:alphaModFix/>
          </a:blip>
          <a:stretch>
            <a:fillRect/>
          </a:stretch>
        </p:blipFill>
        <p:spPr>
          <a:xfrm>
            <a:off x="4723700" y="179663"/>
            <a:ext cx="2219049" cy="2041525"/>
          </a:xfrm>
          <a:prstGeom prst="rect">
            <a:avLst/>
          </a:prstGeom>
          <a:noFill/>
          <a:ln>
            <a:noFill/>
          </a:ln>
        </p:spPr>
      </p:pic>
      <p:pic>
        <p:nvPicPr>
          <p:cNvPr id="69" name="Google Shape;69;p15"/>
          <p:cNvPicPr preferRelativeResize="0"/>
          <p:nvPr/>
        </p:nvPicPr>
        <p:blipFill>
          <a:blip r:embed="rId4">
            <a:alphaModFix/>
          </a:blip>
          <a:stretch>
            <a:fillRect/>
          </a:stretch>
        </p:blipFill>
        <p:spPr>
          <a:xfrm>
            <a:off x="157050" y="314827"/>
            <a:ext cx="1929750" cy="1439136"/>
          </a:xfrm>
          <a:prstGeom prst="rect">
            <a:avLst/>
          </a:prstGeom>
          <a:noFill/>
          <a:ln>
            <a:noFill/>
          </a:ln>
        </p:spPr>
      </p:pic>
      <p:pic>
        <p:nvPicPr>
          <p:cNvPr id="70" name="Google Shape;70;p15"/>
          <p:cNvPicPr preferRelativeResize="0"/>
          <p:nvPr/>
        </p:nvPicPr>
        <p:blipFill>
          <a:blip r:embed="rId5">
            <a:alphaModFix/>
          </a:blip>
          <a:stretch>
            <a:fillRect/>
          </a:stretch>
        </p:blipFill>
        <p:spPr>
          <a:xfrm>
            <a:off x="2545974" y="89838"/>
            <a:ext cx="2048352" cy="2041524"/>
          </a:xfrm>
          <a:prstGeom prst="rect">
            <a:avLst/>
          </a:prstGeom>
          <a:noFill/>
          <a:ln>
            <a:noFill/>
          </a:ln>
        </p:spPr>
      </p:pic>
      <p:pic>
        <p:nvPicPr>
          <p:cNvPr id="71" name="Google Shape;71;p15"/>
          <p:cNvPicPr preferRelativeResize="0"/>
          <p:nvPr/>
        </p:nvPicPr>
        <p:blipFill>
          <a:blip r:embed="rId6">
            <a:alphaModFix/>
          </a:blip>
          <a:stretch>
            <a:fillRect/>
          </a:stretch>
        </p:blipFill>
        <p:spPr>
          <a:xfrm>
            <a:off x="207926" y="1809552"/>
            <a:ext cx="1751474" cy="1753175"/>
          </a:xfrm>
          <a:prstGeom prst="rect">
            <a:avLst/>
          </a:prstGeom>
          <a:noFill/>
          <a:ln>
            <a:noFill/>
          </a:ln>
        </p:spPr>
      </p:pic>
      <p:pic>
        <p:nvPicPr>
          <p:cNvPr id="72" name="Google Shape;72;p15"/>
          <p:cNvPicPr preferRelativeResize="0"/>
          <p:nvPr/>
        </p:nvPicPr>
        <p:blipFill>
          <a:blip r:embed="rId7">
            <a:alphaModFix/>
          </a:blip>
          <a:stretch>
            <a:fillRect/>
          </a:stretch>
        </p:blipFill>
        <p:spPr>
          <a:xfrm>
            <a:off x="7075798" y="385337"/>
            <a:ext cx="1929750" cy="3253575"/>
          </a:xfrm>
          <a:prstGeom prst="rect">
            <a:avLst/>
          </a:prstGeom>
          <a:noFill/>
          <a:ln>
            <a:noFill/>
          </a:ln>
        </p:spPr>
      </p:pic>
      <p:sp>
        <p:nvSpPr>
          <p:cNvPr id="73" name="Google Shape;73;p15"/>
          <p:cNvSpPr txBox="1"/>
          <p:nvPr/>
        </p:nvSpPr>
        <p:spPr>
          <a:xfrm>
            <a:off x="3089750" y="2569300"/>
            <a:ext cx="3160500" cy="53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Kitschy things</a:t>
            </a:r>
            <a:endParaRPr/>
          </a:p>
        </p:txBody>
      </p:sp>
      <p:cxnSp>
        <p:nvCxnSpPr>
          <p:cNvPr id="74" name="Google Shape;74;p15"/>
          <p:cNvCxnSpPr>
            <a:stCxn id="73" idx="1"/>
          </p:cNvCxnSpPr>
          <p:nvPr/>
        </p:nvCxnSpPr>
        <p:spPr>
          <a:xfrm rot="10800000">
            <a:off x="2295650" y="2448550"/>
            <a:ext cx="794100" cy="386100"/>
          </a:xfrm>
          <a:prstGeom prst="straightConnector1">
            <a:avLst/>
          </a:prstGeom>
          <a:noFill/>
          <a:ln cap="flat" cmpd="sng" w="9525">
            <a:solidFill>
              <a:schemeClr val="dk2"/>
            </a:solidFill>
            <a:prstDash val="solid"/>
            <a:round/>
            <a:headEnd len="med" w="med" type="none"/>
            <a:tailEnd len="med" w="med" type="triangle"/>
          </a:ln>
        </p:spPr>
      </p:cxnSp>
      <p:cxnSp>
        <p:nvCxnSpPr>
          <p:cNvPr id="75" name="Google Shape;75;p15"/>
          <p:cNvCxnSpPr/>
          <p:nvPr/>
        </p:nvCxnSpPr>
        <p:spPr>
          <a:xfrm flipH="1" rot="10800000">
            <a:off x="4435275" y="2432625"/>
            <a:ext cx="844500" cy="3138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 name="Shape 79"/>
        <p:cNvGrpSpPr/>
        <p:nvPr/>
      </p:nvGrpSpPr>
      <p:grpSpPr>
        <a:xfrm>
          <a:off x="0" y="0"/>
          <a:ext cx="0" cy="0"/>
          <a:chOff x="0" y="0"/>
          <a:chExt cx="0" cy="0"/>
        </a:xfrm>
      </p:grpSpPr>
      <p:sp>
        <p:nvSpPr>
          <p:cNvPr id="80" name="Google Shape;80;p16"/>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81" name="Google Shape;81;p16"/>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82" name="Google Shape;82;p16"/>
          <p:cNvPicPr preferRelativeResize="0"/>
          <p:nvPr/>
        </p:nvPicPr>
        <p:blipFill>
          <a:blip r:embed="rId3">
            <a:alphaModFix/>
          </a:blip>
          <a:stretch>
            <a:fillRect/>
          </a:stretch>
        </p:blipFill>
        <p:spPr>
          <a:xfrm>
            <a:off x="714375" y="0"/>
            <a:ext cx="7715250"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 name="Shape 86"/>
        <p:cNvGrpSpPr/>
        <p:nvPr/>
      </p:nvGrpSpPr>
      <p:grpSpPr>
        <a:xfrm>
          <a:off x="0" y="0"/>
          <a:ext cx="0" cy="0"/>
          <a:chOff x="0" y="0"/>
          <a:chExt cx="0" cy="0"/>
        </a:xfrm>
      </p:grpSpPr>
      <p:sp>
        <p:nvSpPr>
          <p:cNvPr id="87" name="Google Shape;87;p17"/>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88" name="Google Shape;88;p17"/>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89" name="Google Shape;89;p17"/>
          <p:cNvPicPr preferRelativeResize="0"/>
          <p:nvPr/>
        </p:nvPicPr>
        <p:blipFill>
          <a:blip r:embed="rId3">
            <a:alphaModFix/>
          </a:blip>
          <a:stretch>
            <a:fillRect/>
          </a:stretch>
        </p:blipFill>
        <p:spPr>
          <a:xfrm>
            <a:off x="4060" y="0"/>
            <a:ext cx="9135880"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sp>
        <p:nvSpPr>
          <p:cNvPr id="94" name="Google Shape;94;p18"/>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95" name="Google Shape;95;p18"/>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96" name="Google Shape;96;p18"/>
          <p:cNvPicPr preferRelativeResize="0"/>
          <p:nvPr/>
        </p:nvPicPr>
        <p:blipFill>
          <a:blip r:embed="rId3">
            <a:alphaModFix/>
          </a:blip>
          <a:stretch>
            <a:fillRect/>
          </a:stretch>
        </p:blipFill>
        <p:spPr>
          <a:xfrm>
            <a:off x="2633142" y="0"/>
            <a:ext cx="3877717" cy="5143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sp>
        <p:nvSpPr>
          <p:cNvPr id="101" name="Google Shape;101;p1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Caterpillar</a:t>
            </a:r>
            <a:r>
              <a:rPr lang="en"/>
              <a:t> Ladder (2003)</a:t>
            </a:r>
            <a:endParaRPr/>
          </a:p>
        </p:txBody>
      </p:sp>
      <p:pic>
        <p:nvPicPr>
          <p:cNvPr id="102" name="Google Shape;102;p19"/>
          <p:cNvPicPr preferRelativeResize="0"/>
          <p:nvPr/>
        </p:nvPicPr>
        <p:blipFill>
          <a:blip r:embed="rId3">
            <a:alphaModFix/>
          </a:blip>
          <a:stretch>
            <a:fillRect/>
          </a:stretch>
        </p:blipFill>
        <p:spPr>
          <a:xfrm>
            <a:off x="4844292" y="0"/>
            <a:ext cx="4039465" cy="51434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 name="Shape 106"/>
        <p:cNvGrpSpPr/>
        <p:nvPr/>
      </p:nvGrpSpPr>
      <p:grpSpPr>
        <a:xfrm>
          <a:off x="0" y="0"/>
          <a:ext cx="0" cy="0"/>
          <a:chOff x="0" y="0"/>
          <a:chExt cx="0" cy="0"/>
        </a:xfrm>
      </p:grpSpPr>
      <p:sp>
        <p:nvSpPr>
          <p:cNvPr id="107" name="Google Shape;107;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2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Play </a:t>
            </a:r>
            <a:r>
              <a:rPr lang="en"/>
              <a:t>Doh</a:t>
            </a:r>
            <a:r>
              <a:rPr lang="en"/>
              <a:t> </a:t>
            </a:r>
            <a:endParaRPr/>
          </a:p>
          <a:p>
            <a:pPr indent="0" lvl="0" marL="0" rtl="0" algn="l">
              <a:spcBef>
                <a:spcPts val="1600"/>
              </a:spcBef>
              <a:spcAft>
                <a:spcPts val="1600"/>
              </a:spcAft>
              <a:buNone/>
            </a:pPr>
            <a:r>
              <a:rPr lang="en"/>
              <a:t>Oil on Canvas</a:t>
            </a:r>
            <a:endParaRPr/>
          </a:p>
        </p:txBody>
      </p:sp>
      <p:pic>
        <p:nvPicPr>
          <p:cNvPr id="109" name="Google Shape;109;p20"/>
          <p:cNvPicPr preferRelativeResize="0"/>
          <p:nvPr/>
        </p:nvPicPr>
        <p:blipFill>
          <a:blip r:embed="rId3">
            <a:alphaModFix/>
          </a:blip>
          <a:stretch>
            <a:fillRect/>
          </a:stretch>
        </p:blipFill>
        <p:spPr>
          <a:xfrm>
            <a:off x="3873697" y="-72375"/>
            <a:ext cx="4315956"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sp>
        <p:nvSpPr>
          <p:cNvPr id="114" name="Google Shape;114;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2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16" name="Google Shape;116;p21"/>
          <p:cNvPicPr preferRelativeResize="0"/>
          <p:nvPr/>
        </p:nvPicPr>
        <p:blipFill>
          <a:blip r:embed="rId3">
            <a:alphaModFix/>
          </a:blip>
          <a:stretch>
            <a:fillRect/>
          </a:stretch>
        </p:blipFill>
        <p:spPr>
          <a:xfrm>
            <a:off x="311700" y="394075"/>
            <a:ext cx="8445449" cy="4053275"/>
          </a:xfrm>
          <a:prstGeom prst="rect">
            <a:avLst/>
          </a:prstGeom>
          <a:noFill/>
          <a:ln>
            <a:noFill/>
          </a:ln>
        </p:spPr>
      </p:pic>
      <p:sp>
        <p:nvSpPr>
          <p:cNvPr id="117" name="Google Shape;117;p21"/>
          <p:cNvSpPr txBox="1"/>
          <p:nvPr/>
        </p:nvSpPr>
        <p:spPr>
          <a:xfrm>
            <a:off x="454375" y="4580050"/>
            <a:ext cx="3474300" cy="37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Gazing Ball Series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